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media/image2.jpeg" ContentType="image/jpeg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嵌入式(Embedded system)：結合電腦程式、處理器、記憶體以及 輸入/輸出其他設備的系統。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公式為R=（ U - UF）/ IF。</a:t>
            </a:r>
          </a:p>
          <a:p>
            <a:pPr/>
            <a:r>
              <a:t>U表示電源電壓</a:t>
            </a:r>
          </a:p>
          <a:p>
            <a:pPr/>
            <a:r>
              <a:t>UF為發光二極體的正向壓降</a:t>
            </a:r>
          </a:p>
          <a:p>
            <a:pPr/>
            <a:r>
              <a:t>IF為發光二極體的工作電流</a:t>
            </a:r>
          </a:p>
          <a:p>
            <a:pPr/>
            <a:r>
              <a:t>發光二極體的正向電壓為3.1~3.4V</a:t>
            </a:r>
          </a:p>
          <a:p>
            <a:pPr/>
            <a:r>
              <a:t>工作電流是5~21毫安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簡報標題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13" name="內文層級一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聲明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詳細資訊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詳細資訊</a:t>
            </a:r>
          </a:p>
        </p:txBody>
      </p:sp>
      <p:sp>
        <p:nvSpPr>
          <p:cNvPr id="107" name="內文層級一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出處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出處</a:t>
            </a:r>
          </a:p>
        </p:txBody>
      </p:sp>
      <p:sp>
        <p:nvSpPr>
          <p:cNvPr id="116" name="內文層級一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「著名的引言」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生長在岩石之間野生植物的特寫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烏雲下的大片岩層前面是條土沙道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生長在熔岩石之間野生植物的特寫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瀑布周圍有綠色岩石景觀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綠色丘陵景觀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簡報標題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內文層級一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燈片標題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幻燈片標題</a:t>
            </a:r>
          </a:p>
        </p:txBody>
      </p:sp>
      <p:sp>
        <p:nvSpPr>
          <p:cNvPr id="33" name="內文層級一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長滿苔蘚的岩石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幻燈片編號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43" name="幻燈片子標題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44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燈片標題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61" name="幻燈片子標題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62" name="內文層級一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烏雲下的大片岩層前面是條土沙道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章節標題</a:t>
            </a:r>
          </a:p>
        </p:txBody>
      </p:sp>
      <p:sp>
        <p:nvSpPr>
          <p:cNvPr id="72" name="幻燈片編號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80" name="幻燈片子標題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議程標題</a:t>
            </a:r>
          </a:p>
        </p:txBody>
      </p:sp>
      <p:sp>
        <p:nvSpPr>
          <p:cNvPr id="89" name="議程副標題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議程副標題</a:t>
            </a:r>
          </a:p>
        </p:txBody>
      </p:sp>
      <p:sp>
        <p:nvSpPr>
          <p:cNvPr id="90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議程主題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標題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幻燈片標題</a:t>
            </a:r>
          </a:p>
        </p:txBody>
      </p:sp>
      <p:sp>
        <p:nvSpPr>
          <p:cNvPr id="3" name="內文層級一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mail@mirumo.org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ide.mblock.cc/" TargetMode="External"/><Relationship Id="rId3" Type="http://schemas.openxmlformats.org/officeDocument/2006/relationships/hyperlink" Target="https://mblock.makeblock.com/en-us/download/mlink/" TargetMode="Externa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mail@mirumo.org" TargetMode="External"/><Relationship Id="rId3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mailto:mail@mirumo.org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Relationship Id="rId4" Type="http://schemas.openxmlformats.org/officeDocument/2006/relationships/image" Target="../media/image2.tif"/><Relationship Id="rId5" Type="http://schemas.openxmlformats.org/officeDocument/2006/relationships/image" Target="../media/image3.tif"/><Relationship Id="rId6" Type="http://schemas.openxmlformats.org/officeDocument/2006/relationships/hyperlink" Target="https://www.arduino.cc/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https://www.youtube.com/embed/T5Aq7cRc-mU?feature=oembed" TargetMode="External"/><Relationship Id="rId3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video" Target="https://www.youtube.com/embed/Q8Zw4-lRXJI?feature=oembed" TargetMode="External"/><Relationship Id="rId3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咪路  &lt;mail@mirumo.org&gt;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咪路  &lt;</a:t>
            </a:r>
            <a:r>
              <a:rPr u="sng">
                <a:hlinkClick r:id="rId2" invalidUrl="" action="" tgtFrame="" tooltip="" history="1" highlightClick="0" endSnd="0"/>
              </a:rPr>
              <a:t>mail@mirumo.org</a:t>
            </a:r>
            <a:r>
              <a:t>&gt;</a:t>
            </a:r>
          </a:p>
        </p:txBody>
      </p:sp>
      <p:sp>
        <p:nvSpPr>
          <p:cNvPr id="152" name="Arduino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Arduino</a:t>
            </a:r>
          </a:p>
        </p:txBody>
      </p:sp>
      <p:sp>
        <p:nvSpPr>
          <p:cNvPr id="153" name="資訊學院 - 110年度智慧創新跨域人才培育聯盟計畫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00735">
              <a:defRPr sz="5335"/>
            </a:lvl1pPr>
          </a:lstStyle>
          <a:p>
            <a:pPr/>
            <a:r>
              <a:t>資訊學院 - 110年度智慧創新跨域人才培育聯盟計畫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Arduino Un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Arduino Uno</a:t>
            </a:r>
          </a:p>
        </p:txBody>
      </p:sp>
      <p:sp>
        <p:nvSpPr>
          <p:cNvPr id="203" name="Pi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Pin</a:t>
            </a:r>
          </a:p>
        </p:txBody>
      </p:sp>
      <p:pic>
        <p:nvPicPr>
          <p:cNvPr id="204" name="A000066_03.front_1000x750.png" descr="A000066_03.front_1000x7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0635407" y="1613083"/>
            <a:ext cx="13978235" cy="1048973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05" name="表格"/>
          <p:cNvGraphicFramePr/>
          <p:nvPr/>
        </p:nvGraphicFramePr>
        <p:xfrm>
          <a:off x="2002792" y="4049231"/>
          <a:ext cx="9765369" cy="917124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876333"/>
                <a:gridCol w="4876333"/>
              </a:tblGrid>
              <a:tr h="114481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3.3V / 5V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電源輸出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4481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Vin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電源輸入 ( 7~12V 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4481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GND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接地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4481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DIGITAL ( 0~13 )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數位接腳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4481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ABALOG IN ( A0~A5 )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類比接腳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4481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TX / RX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數據發送 / 數據接收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4481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RESET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重設接腳 (低地位觸發)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44818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AREF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>
                          <a:solidFill>
                            <a:srgbClr val="FFFFFF"/>
                          </a:solidFill>
                        </a:rPr>
                        <a:t>類比基準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Other Items with Arduino Un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Other Items with Arduino Uno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L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LED</a:t>
            </a:r>
          </a:p>
        </p:txBody>
      </p:sp>
      <p:sp>
        <p:nvSpPr>
          <p:cNvPr id="210" name="A.K.A. 發光二極體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A.K.A. 發光二極體</a:t>
            </a:r>
          </a:p>
        </p:txBody>
      </p:sp>
      <p:pic>
        <p:nvPicPr>
          <p:cNvPr id="211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55926" y="5801823"/>
            <a:ext cx="6436596" cy="6436596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電流由長腳進入…"/>
          <p:cNvSpPr txBox="1"/>
          <p:nvPr/>
        </p:nvSpPr>
        <p:spPr>
          <a:xfrm>
            <a:off x="11214165" y="4516245"/>
            <a:ext cx="4559301" cy="187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5000"/>
            </a:pPr>
            <a:r>
              <a:t>電流由長腳進入</a:t>
            </a:r>
          </a:p>
          <a:p>
            <a:pPr algn="l">
              <a:defRPr sz="5000"/>
            </a:pPr>
            <a:r>
              <a:t>由短腳離開</a:t>
            </a:r>
          </a:p>
        </p:txBody>
      </p:sp>
      <p:sp>
        <p:nvSpPr>
          <p:cNvPr id="213" name="長腳 － 高電位…"/>
          <p:cNvSpPr txBox="1"/>
          <p:nvPr/>
        </p:nvSpPr>
        <p:spPr>
          <a:xfrm>
            <a:off x="11355135" y="7731029"/>
            <a:ext cx="4277361" cy="1898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rPr b="1">
                <a:solidFill>
                  <a:schemeClr val="accent5"/>
                </a:solidFill>
              </a:rPr>
              <a:t>長腳 － 高電位</a:t>
            </a:r>
            <a:endParaRPr b="1">
              <a:solidFill>
                <a:schemeClr val="accent5"/>
              </a:solidFill>
            </a:endParaRPr>
          </a:p>
          <a:p>
            <a:pPr>
              <a:defRPr sz="5000"/>
            </a:pPr>
            <a:r>
              <a:rPr b="1">
                <a:solidFill>
                  <a:schemeClr val="accent5"/>
                </a:solidFill>
              </a:rPr>
              <a:t>短腳 － 低電為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電阻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電阻</a:t>
            </a:r>
          </a:p>
        </p:txBody>
      </p:sp>
      <p:sp>
        <p:nvSpPr>
          <p:cNvPr id="216" name="插版式電阻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插版式電阻</a:t>
            </a:r>
          </a:p>
        </p:txBody>
      </p:sp>
      <p:pic>
        <p:nvPicPr>
          <p:cNvPr id="217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27789" y="4653363"/>
            <a:ext cx="9662528" cy="676377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如果不加限流電阻直接接發光二極體，…"/>
          <p:cNvSpPr txBox="1"/>
          <p:nvPr/>
        </p:nvSpPr>
        <p:spPr>
          <a:xfrm>
            <a:off x="817643" y="4646031"/>
            <a:ext cx="10936064" cy="55095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 defTabSz="457200">
              <a:defRPr sz="4200"/>
            </a:pPr>
            <a:r>
              <a:t>如果不加限流電阻直接接發光二極體，</a:t>
            </a:r>
          </a:p>
          <a:p>
            <a:pPr algn="l" defTabSz="457200">
              <a:defRPr sz="4200"/>
            </a:pPr>
            <a:r>
              <a:t>流過管子的電流會大大超出它的工作電流，</a:t>
            </a:r>
          </a:p>
          <a:p>
            <a:pPr algn="l" defTabSz="457200">
              <a:defRPr sz="4200"/>
            </a:pPr>
            <a:r>
              <a:t>導致過熱損壞。</a:t>
            </a:r>
          </a:p>
          <a:p>
            <a:pPr algn="l" defTabSz="457200">
              <a:defRPr sz="4200"/>
            </a:pPr>
          </a:p>
          <a:p>
            <a:pPr algn="l" defTabSz="457200">
              <a:defRPr sz="4200"/>
            </a:pPr>
          </a:p>
          <a:p>
            <a:pPr algn="l" defTabSz="457200">
              <a:defRPr sz="4200"/>
            </a:pPr>
            <a:r>
              <a:t>R = (U - UF) / IF</a:t>
            </a:r>
          </a:p>
          <a:p>
            <a:pPr algn="l" defTabSz="457200">
              <a:defRPr sz="4200"/>
            </a:pPr>
            <a:r>
              <a:t>R = (5V - 3.2V) / 10 mA</a:t>
            </a:r>
          </a:p>
          <a:p>
            <a:pPr algn="l" defTabSz="457200">
              <a:defRPr sz="4200"/>
            </a:pPr>
            <a:r>
              <a:t>R = 180 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光敏電阻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光敏電阻</a:t>
            </a:r>
          </a:p>
        </p:txBody>
      </p:sp>
      <p:sp>
        <p:nvSpPr>
          <p:cNvPr id="223" name="Photoresistance ( CDS )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Photoresistance ( CDS )</a:t>
            </a:r>
          </a:p>
        </p:txBody>
      </p:sp>
      <p:pic>
        <p:nvPicPr>
          <p:cNvPr id="224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77777" y="4764038"/>
            <a:ext cx="8028446" cy="5233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麵包板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麵包板</a:t>
            </a:r>
          </a:p>
        </p:txBody>
      </p:sp>
      <p:sp>
        <p:nvSpPr>
          <p:cNvPr id="227" name="Solderless breadboar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Solderless breadboard</a:t>
            </a:r>
          </a:p>
        </p:txBody>
      </p:sp>
      <p:pic>
        <p:nvPicPr>
          <p:cNvPr id="228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0026" y="4420351"/>
            <a:ext cx="19463948" cy="6348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Let’s Co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Let’s Coding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Install mLink &amp; Open mBlock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Install mLink &amp; Open mBlock</a:t>
            </a:r>
          </a:p>
        </p:txBody>
      </p:sp>
      <p:sp>
        <p:nvSpPr>
          <p:cNvPr id="233" name="mBlock / mLink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-79" sz="8000"/>
            </a:pPr>
            <a:r>
              <a:rPr u="sng">
                <a:hlinkClick r:id="rId2" invalidUrl="" action="" tgtFrame="" tooltip="" history="1" highlightClick="0" endSnd="0"/>
              </a:rPr>
              <a:t>mBlock</a:t>
            </a:r>
            <a:r>
              <a:t> / </a:t>
            </a:r>
            <a:r>
              <a:rPr u="sng">
                <a:hlinkClick r:id="rId3" invalidUrl="" action="" tgtFrame="" tooltip="" history="1" highlightClick="0" endSnd="0"/>
              </a:rPr>
              <a:t>mLink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move the default device &amp; Add arduino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79" sz="8000"/>
            </a:lvl1pPr>
          </a:lstStyle>
          <a:p>
            <a:pPr/>
            <a:r>
              <a:t>Remove the default device &amp; Add arduino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截圖 2021-12-04 下午5.44.17.png" descr="截圖 2021-12-04 下午5.44.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2331" y="7084011"/>
            <a:ext cx="5819339" cy="638814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ontrol the LED on PIN 13"/>
          <p:cNvSpPr txBox="1"/>
          <p:nvPr>
            <p:ph type="body" sz="half" idx="1"/>
          </p:nvPr>
        </p:nvSpPr>
        <p:spPr>
          <a:xfrm>
            <a:off x="1206500" y="935258"/>
            <a:ext cx="21971000" cy="5727296"/>
          </a:xfrm>
          <a:prstGeom prst="rect">
            <a:avLst/>
          </a:prstGeom>
        </p:spPr>
        <p:txBody>
          <a:bodyPr/>
          <a:lstStyle>
            <a:lvl1pPr>
              <a:defRPr spc="-79" sz="8000"/>
            </a:lvl1pPr>
          </a:lstStyle>
          <a:p>
            <a:pPr/>
            <a:r>
              <a:t>Control the LED on PIN 13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whoami…"/>
          <p:cNvSpPr txBox="1"/>
          <p:nvPr>
            <p:ph type="title"/>
          </p:nvPr>
        </p:nvSpPr>
        <p:spPr>
          <a:xfrm>
            <a:off x="13810391" y="2061957"/>
            <a:ext cx="9779001" cy="9592086"/>
          </a:xfrm>
          <a:prstGeom prst="rect">
            <a:avLst/>
          </a:prstGeom>
        </p:spPr>
        <p:txBody>
          <a:bodyPr anchor="ctr"/>
          <a:lstStyle/>
          <a:p>
            <a:pPr/>
            <a:r>
              <a:t>whoami</a:t>
            </a:r>
          </a:p>
          <a:p>
            <a:pPr defTabSz="825500">
              <a:lnSpc>
                <a:spcPct val="100000"/>
              </a:lnSpc>
              <a:defRPr spc="0" sz="5500"/>
            </a:pPr>
            <a:r>
              <a:t>咪路</a:t>
            </a:r>
          </a:p>
          <a:p>
            <a:pPr defTabSz="825500">
              <a:lnSpc>
                <a:spcPct val="100000"/>
              </a:lnSpc>
              <a:defRPr spc="0" sz="5500"/>
            </a:pPr>
          </a:p>
          <a:p>
            <a:pPr defTabSz="825500">
              <a:lnSpc>
                <a:spcPct val="100000"/>
              </a:lnSpc>
              <a:defRPr spc="0" sz="5500"/>
            </a:pPr>
            <a:r>
              <a:t>&gt; SITCON’21 開發組</a:t>
            </a:r>
          </a:p>
          <a:p>
            <a:pPr defTabSz="825500">
              <a:lnSpc>
                <a:spcPct val="100000"/>
              </a:lnSpc>
              <a:defRPr spc="0" sz="5500"/>
            </a:pPr>
            <a:r>
              <a:t>&gt; 基礎 Python 講師 (nptuccs)</a:t>
            </a:r>
          </a:p>
          <a:p>
            <a:pPr defTabSz="825500">
              <a:lnSpc>
                <a:spcPct val="100000"/>
              </a:lnSpc>
              <a:defRPr spc="0" sz="5500"/>
            </a:pPr>
            <a:r>
              <a:t>&gt; 網頁應用、行動裝置應用</a:t>
            </a:r>
          </a:p>
          <a:p>
            <a:pPr defTabSz="825500">
              <a:lnSpc>
                <a:spcPct val="100000"/>
              </a:lnSpc>
              <a:defRPr spc="0" sz="5500"/>
            </a:pPr>
            <a:r>
              <a:t>&gt; </a:t>
            </a:r>
            <a:r>
              <a:rPr u="sng">
                <a:hlinkClick r:id="rId2" invalidUrl="" action="" tgtFrame="" tooltip="" history="1" highlightClick="0" endSnd="0"/>
              </a:rPr>
              <a:t>mail@mirumo.org</a:t>
            </a:r>
          </a:p>
        </p:txBody>
      </p:sp>
      <p:pic>
        <p:nvPicPr>
          <p:cNvPr id="156" name="icon.png" descr="icon.png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1193" t="0" r="1193" b="0"/>
          <a:stretch>
            <a:fillRect/>
          </a:stretch>
        </p:blipFill>
        <p:spPr>
          <a:xfrm>
            <a:off x="1954902" y="1263650"/>
            <a:ext cx="10921713" cy="111887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ontrol the LED on PIN 13"/>
          <p:cNvSpPr txBox="1"/>
          <p:nvPr>
            <p:ph type="body" sz="half" idx="1"/>
          </p:nvPr>
        </p:nvSpPr>
        <p:spPr>
          <a:xfrm>
            <a:off x="1206500" y="935258"/>
            <a:ext cx="21971000" cy="5727296"/>
          </a:xfrm>
          <a:prstGeom prst="rect">
            <a:avLst/>
          </a:prstGeom>
        </p:spPr>
        <p:txBody>
          <a:bodyPr/>
          <a:lstStyle>
            <a:lvl1pPr>
              <a:defRPr spc="-79" sz="8000"/>
            </a:lvl1pPr>
          </a:lstStyle>
          <a:p>
            <a:pPr/>
            <a:r>
              <a:t>Control the LED on PIN 13</a:t>
            </a:r>
          </a:p>
        </p:txBody>
      </p:sp>
      <p:pic>
        <p:nvPicPr>
          <p:cNvPr id="241" name="79939366628.png" descr="799393666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20150" y="7098797"/>
            <a:ext cx="6743700" cy="596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ontrol the Other L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Control the Other LED</a:t>
            </a:r>
          </a:p>
        </p:txBody>
      </p:sp>
      <p:pic>
        <p:nvPicPr>
          <p:cNvPr id="244" name="截圖 2021-12-05 下午1.21.00.png" descr="截圖 2021-12-05 下午1.21.00.png"/>
          <p:cNvPicPr>
            <a:picLocks noChangeAspect="1"/>
          </p:cNvPicPr>
          <p:nvPr/>
        </p:nvPicPr>
        <p:blipFill>
          <a:blip r:embed="rId2">
            <a:extLst/>
          </a:blip>
          <a:srcRect l="2220" t="0" r="15505" b="0"/>
          <a:stretch>
            <a:fillRect/>
          </a:stretch>
        </p:blipFill>
        <p:spPr>
          <a:xfrm>
            <a:off x="11832438" y="3661855"/>
            <a:ext cx="9958696" cy="7606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截圖_2021-12-05_下午1.23.03-removebg-preview.png" descr="截圖_2021-12-05_下午1.23.03-removebg-previe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5986" y="3868924"/>
            <a:ext cx="7949726" cy="6774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ontrol LED with Butt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Control LED with Button</a:t>
            </a:r>
          </a:p>
        </p:txBody>
      </p:sp>
      <p:pic>
        <p:nvPicPr>
          <p:cNvPr id="248" name="截圖 2021-12-04 下午5.46.36.png" descr="截圖 2021-12-04 下午5.46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500" y="3175000"/>
            <a:ext cx="8329380" cy="7627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截圖_2021-12-05_下午1.28.39-removebg-preview.png" descr="截圖_2021-12-05_下午1.28.39-removebg-preview.png"/>
          <p:cNvPicPr>
            <a:picLocks noChangeAspect="1"/>
          </p:cNvPicPr>
          <p:nvPr/>
        </p:nvPicPr>
        <p:blipFill>
          <a:blip r:embed="rId3">
            <a:extLst/>
          </a:blip>
          <a:srcRect l="26682" t="28965" r="26682" b="12568"/>
          <a:stretch>
            <a:fillRect/>
          </a:stretch>
        </p:blipFill>
        <p:spPr>
          <a:xfrm>
            <a:off x="10304250" y="5404913"/>
            <a:ext cx="2495815" cy="3167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截圖 2021-12-05 下午1.28.49.png" descr="截圖 2021-12-05 下午1.28.4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18276" y="1580946"/>
            <a:ext cx="7646989" cy="10554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omething Wrong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Something Wrong ?</a:t>
            </a:r>
          </a:p>
        </p:txBody>
      </p:sp>
      <p:sp>
        <p:nvSpPr>
          <p:cNvPr id="253" name="上拉電阻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上拉電阻</a:t>
            </a:r>
          </a:p>
        </p:txBody>
      </p:sp>
      <p:pic>
        <p:nvPicPr>
          <p:cNvPr id="254" name="截圖 2021-12-04 下午5.50.30.png" descr="截圖 2021-12-04 下午5.50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07327" y="4426745"/>
            <a:ext cx="7973354" cy="8216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截圖 2021-12-05 下午1.31.31.png" descr="截圖 2021-12-05 下午1.31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09183" y="2184323"/>
            <a:ext cx="9020707" cy="10466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類比輸入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類比輸入</a:t>
            </a:r>
          </a:p>
        </p:txBody>
      </p:sp>
      <p:sp>
        <p:nvSpPr>
          <p:cNvPr id="258" name="加上光敏電阻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加上光敏電阻</a:t>
            </a:r>
          </a:p>
        </p:txBody>
      </p:sp>
      <p:pic>
        <p:nvPicPr>
          <p:cNvPr id="259" name="截圖 2021-12-04 下午5.58.25.png" descr="截圖 2021-12-04 下午5.58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500" y="3175000"/>
            <a:ext cx="8841611" cy="7181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截圖 2021-12-05 下午1.40.54.png" descr="截圖 2021-12-05 下午1.40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02578" y="130535"/>
            <a:ext cx="6954846" cy="129304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會呼吸的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會呼吸的燈</a:t>
            </a:r>
          </a:p>
        </p:txBody>
      </p:sp>
      <p:sp>
        <p:nvSpPr>
          <p:cNvPr id="263" name="PWD 介紹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PWD 介紹</a:t>
            </a:r>
          </a:p>
        </p:txBody>
      </p:sp>
      <p:pic>
        <p:nvPicPr>
          <p:cNvPr id="264" name="截圖 2021-12-04 下午6.15.25_preview_rev_1.png" descr="截圖 2021-12-04 下午6.15.25_preview_rev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2341" y="4459737"/>
            <a:ext cx="18659318" cy="4796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問卷調查"/>
          <p:cNvSpPr txBox="1"/>
          <p:nvPr>
            <p:ph type="body" sz="half" idx="1"/>
          </p:nvPr>
        </p:nvSpPr>
        <p:spPr>
          <a:xfrm>
            <a:off x="1206500" y="2739873"/>
            <a:ext cx="21971001" cy="3874314"/>
          </a:xfrm>
          <a:prstGeom prst="rect">
            <a:avLst/>
          </a:prstGeom>
        </p:spPr>
        <p:txBody>
          <a:bodyPr/>
          <a:lstStyle/>
          <a:p>
            <a:pPr/>
            <a:r>
              <a:t>問卷調查</a:t>
            </a:r>
          </a:p>
        </p:txBody>
      </p:sp>
      <p:pic>
        <p:nvPicPr>
          <p:cNvPr id="267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70970" y="6534066"/>
            <a:ext cx="4442060" cy="44420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咪路 &lt;mail@mirumo.org&gt;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-140" sz="7000"/>
            </a:pPr>
            <a:r>
              <a:t>咪路 &lt;</a:t>
            </a:r>
            <a:r>
              <a:rPr u="sng">
                <a:hlinkClick r:id="rId2" invalidUrl="" action="" tgtFrame="" tooltip="" history="1" highlightClick="0" endSnd="0"/>
              </a:rPr>
              <a:t>mail@mirumo.org</a:t>
            </a:r>
            <a:r>
              <a:t>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What is Arduino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Arduino ?</a:t>
            </a:r>
          </a:p>
        </p:txBody>
      </p:sp>
      <p:pic>
        <p:nvPicPr>
          <p:cNvPr id="159" name="arduino_logo_icon_170518.png" descr="arduino_logo_icon_1705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02547" y="4705180"/>
            <a:ext cx="4305640" cy="4305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What Is Arduino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Arduino?</a:t>
            </a:r>
          </a:p>
        </p:txBody>
      </p:sp>
      <p:pic>
        <p:nvPicPr>
          <p:cNvPr id="162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08138" y="8365561"/>
            <a:ext cx="6703573" cy="5027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影像" descr="影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40214" y="8365561"/>
            <a:ext cx="6703573" cy="5027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影像" descr="影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572289" y="8365561"/>
            <a:ext cx="6703573" cy="5027679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Arduino Office Website"/>
          <p:cNvSpPr txBox="1"/>
          <p:nvPr/>
        </p:nvSpPr>
        <p:spPr>
          <a:xfrm>
            <a:off x="18752502" y="7084216"/>
            <a:ext cx="323118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6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6" invalidUrl="" action="" tgtFrame="" tooltip="" history="1" highlightClick="0" endSnd="0"/>
              </a:rPr>
              <a:t>Arduino Office Website</a:t>
            </a:r>
          </a:p>
        </p:txBody>
      </p:sp>
      <p:sp>
        <p:nvSpPr>
          <p:cNvPr id="166" name="Arduino 是一個開源的微電腦控制器…"/>
          <p:cNvSpPr txBox="1"/>
          <p:nvPr/>
        </p:nvSpPr>
        <p:spPr>
          <a:xfrm>
            <a:off x="2236402" y="3756726"/>
            <a:ext cx="11087101" cy="2306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spcBef>
                <a:spcPts val="4500"/>
              </a:spcBef>
              <a:defRPr sz="4800"/>
            </a:pPr>
            <a:r>
              <a:t>Arduino 是一個開源的微電腦控制器</a:t>
            </a:r>
          </a:p>
          <a:p>
            <a:pPr algn="l">
              <a:lnSpc>
                <a:spcPct val="90000"/>
              </a:lnSpc>
              <a:spcBef>
                <a:spcPts val="4500"/>
              </a:spcBef>
              <a:defRPr sz="4800"/>
            </a:pPr>
            <a:r>
              <a:t>用來供使用者製作可互動式的嵌入式專案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What Can I Do with Arduino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Can I Do with Arduino 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What Can I Do with Arduino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Can I Do with Arduino ?</a:t>
            </a:r>
          </a:p>
        </p:txBody>
      </p:sp>
      <p:pic>
        <p:nvPicPr>
          <p:cNvPr id="173" name="8x8x8 LED CUBE WITH ARDUINO UNO" descr="8x8x8 LED CUBE WITH ARDUINO UNO"/>
          <p:cNvPicPr>
            <a:picLocks noChangeAspect="0"/>
          </p:cNvPicPr>
          <p:nvPr>
            <a:videoFile xmlns:mc="http://schemas.openxmlformats.org/markup-compatibility/2006" xmlns:aiw="http://developer.apple.com/namespaces/iwork" r:link="rId2" mc:Ignorable="aiw" aiw:title="8x8x8 LED CUBE WITH ARDUINO UNO" aiw:author="HARRY LE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5165202" y="2961250"/>
            <a:ext cx="14053596" cy="1054019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73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What Can I Do With Arduino 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Can I Do With Arduino ?</a:t>
            </a:r>
          </a:p>
        </p:txBody>
      </p:sp>
      <p:pic>
        <p:nvPicPr>
          <p:cNvPr id="176" name="5 AMAZING Arduino project DIY" descr="5 AMAZING Arduino project DIY"/>
          <p:cNvPicPr>
            <a:picLocks noChangeAspect="0"/>
          </p:cNvPicPr>
          <p:nvPr>
            <a:videoFile xmlns:mc="http://schemas.openxmlformats.org/markup-compatibility/2006" xmlns:aiw="http://developer.apple.com/namespaces/iwork" r:link="rId2" mc:Ignorable="aiw" aiw:title="5 AMAZING Arduino project DIY" aiw:author="Daniele Tartaglia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5168900" y="2959100"/>
            <a:ext cx="14058900" cy="1054417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7" fill="hold" display="0">
                  <p:stCondLst>
                    <p:cond delay="indefinite"/>
                  </p:stCondLst>
                </p:cTn>
                <p:tgtEl>
                  <p:spTgt spid="17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Introduction Arduino Un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Arduino Uno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Arduino Un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Arduino Uno</a:t>
            </a:r>
          </a:p>
        </p:txBody>
      </p:sp>
      <p:sp>
        <p:nvSpPr>
          <p:cNvPr id="181" name="Layou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Layout</a:t>
            </a:r>
          </a:p>
        </p:txBody>
      </p:sp>
      <p:pic>
        <p:nvPicPr>
          <p:cNvPr id="182" name="A000066_03.front_1000x750.png" descr="A000066_03.front_1000x7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2883" y="3453376"/>
            <a:ext cx="13978234" cy="10489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圓形 圓形" descr="圓形 圓形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64790" y="10111012"/>
            <a:ext cx="2959009" cy="2959009"/>
          </a:xfrm>
          <a:prstGeom prst="rect">
            <a:avLst/>
          </a:prstGeom>
        </p:spPr>
      </p:pic>
      <p:pic>
        <p:nvPicPr>
          <p:cNvPr id="185" name="圓形 圓形" descr="圓形 圓形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26448" y="5291421"/>
            <a:ext cx="3051811" cy="3051811"/>
          </a:xfrm>
          <a:prstGeom prst="rect">
            <a:avLst/>
          </a:prstGeom>
        </p:spPr>
      </p:pic>
      <p:pic>
        <p:nvPicPr>
          <p:cNvPr id="187" name="圓形 圓形" descr="圓形 圓形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04355" y="4140663"/>
            <a:ext cx="1525659" cy="1525660"/>
          </a:xfrm>
          <a:prstGeom prst="rect">
            <a:avLst/>
          </a:prstGeom>
        </p:spPr>
      </p:pic>
      <p:grpSp>
        <p:nvGrpSpPr>
          <p:cNvPr id="191" name="接腳"/>
          <p:cNvGrpSpPr/>
          <p:nvPr/>
        </p:nvGrpSpPr>
        <p:grpSpPr>
          <a:xfrm>
            <a:off x="9358903" y="3998378"/>
            <a:ext cx="9063611" cy="1275604"/>
            <a:chOff x="0" y="0"/>
            <a:chExt cx="9063610" cy="1275602"/>
          </a:xfrm>
        </p:grpSpPr>
        <p:sp>
          <p:nvSpPr>
            <p:cNvPr id="190" name="接腳"/>
            <p:cNvSpPr/>
            <p:nvPr/>
          </p:nvSpPr>
          <p:spPr>
            <a:xfrm>
              <a:off x="127000" y="127000"/>
              <a:ext cx="8809611" cy="1021603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接腳</a:t>
              </a:r>
            </a:p>
          </p:txBody>
        </p:sp>
        <p:pic>
          <p:nvPicPr>
            <p:cNvPr id="189" name="接腳 接腳" descr="接腳 接腳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9063611" cy="1275603"/>
            </a:xfrm>
            <a:prstGeom prst="rect">
              <a:avLst/>
            </a:prstGeom>
            <a:effectLst/>
          </p:spPr>
        </p:pic>
      </p:grpSp>
      <p:grpSp>
        <p:nvGrpSpPr>
          <p:cNvPr id="194" name="微控制器（ＣＰＵ）"/>
          <p:cNvGrpSpPr/>
          <p:nvPr/>
        </p:nvGrpSpPr>
        <p:grpSpPr>
          <a:xfrm>
            <a:off x="11461949" y="9342741"/>
            <a:ext cx="6591316" cy="2306924"/>
            <a:chOff x="0" y="0"/>
            <a:chExt cx="6591315" cy="2306923"/>
          </a:xfrm>
        </p:grpSpPr>
        <p:sp>
          <p:nvSpPr>
            <p:cNvPr id="193" name="微控制器（ＣＰＵ）"/>
            <p:cNvSpPr/>
            <p:nvPr/>
          </p:nvSpPr>
          <p:spPr>
            <a:xfrm>
              <a:off x="127000" y="127000"/>
              <a:ext cx="6337316" cy="2052924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b="1" sz="3700"/>
              </a:lvl1pPr>
            </a:lstStyle>
            <a:p>
              <a:pPr/>
              <a:r>
                <a:t>微控制器（ＣＰＵ）</a:t>
              </a:r>
            </a:p>
          </p:txBody>
        </p:sp>
        <p:pic>
          <p:nvPicPr>
            <p:cNvPr id="192" name="微控制器（ＣＰＵ） 微控制器（ＣＰＵ）" descr="微控制器（ＣＰＵ） 微控制器（ＣＰＵ）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6591316" cy="2306924"/>
            </a:xfrm>
            <a:prstGeom prst="rect">
              <a:avLst/>
            </a:prstGeom>
            <a:effectLst/>
          </p:spPr>
        </p:pic>
      </p:grpSp>
      <p:grpSp>
        <p:nvGrpSpPr>
          <p:cNvPr id="197" name="接腳"/>
          <p:cNvGrpSpPr/>
          <p:nvPr/>
        </p:nvGrpSpPr>
        <p:grpSpPr>
          <a:xfrm>
            <a:off x="11221624" y="12086479"/>
            <a:ext cx="7071967" cy="1275603"/>
            <a:chOff x="0" y="0"/>
            <a:chExt cx="7071966" cy="1275602"/>
          </a:xfrm>
        </p:grpSpPr>
        <p:sp>
          <p:nvSpPr>
            <p:cNvPr id="196" name="接腳"/>
            <p:cNvSpPr/>
            <p:nvPr/>
          </p:nvSpPr>
          <p:spPr>
            <a:xfrm>
              <a:off x="126999" y="126999"/>
              <a:ext cx="6817967" cy="1021604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接腳</a:t>
              </a:r>
            </a:p>
          </p:txBody>
        </p:sp>
        <p:pic>
          <p:nvPicPr>
            <p:cNvPr id="195" name="接腳 接腳" descr="接腳 接腳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" y="0"/>
              <a:ext cx="7071967" cy="1275603"/>
            </a:xfrm>
            <a:prstGeom prst="rect">
              <a:avLst/>
            </a:prstGeom>
            <a:effectLst/>
          </p:spPr>
        </p:pic>
      </p:grpSp>
      <p:sp>
        <p:nvSpPr>
          <p:cNvPr id="198" name="ＵＳＢ數據輸入"/>
          <p:cNvSpPr txBox="1"/>
          <p:nvPr/>
        </p:nvSpPr>
        <p:spPr>
          <a:xfrm>
            <a:off x="2398305" y="6449027"/>
            <a:ext cx="3314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ＵＳＢ數據輸入</a:t>
            </a:r>
          </a:p>
        </p:txBody>
      </p:sp>
      <p:sp>
        <p:nvSpPr>
          <p:cNvPr id="199" name="電源輸入 (7 ~ 12 V)"/>
          <p:cNvSpPr txBox="1"/>
          <p:nvPr/>
        </p:nvSpPr>
        <p:spPr>
          <a:xfrm>
            <a:off x="2355592" y="11222216"/>
            <a:ext cx="400461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電源輸入 (7 ~ 12 V)</a:t>
            </a:r>
          </a:p>
        </p:txBody>
      </p:sp>
      <p:sp>
        <p:nvSpPr>
          <p:cNvPr id="200" name="重啟按鈕"/>
          <p:cNvSpPr txBox="1"/>
          <p:nvPr/>
        </p:nvSpPr>
        <p:spPr>
          <a:xfrm>
            <a:off x="5389142" y="4049937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重啟按鈕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